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70" r:id="rId5"/>
    <p:sldId id="28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4" r:id="rId19"/>
    <p:sldId id="285" r:id="rId20"/>
    <p:sldId id="282" r:id="rId21"/>
    <p:sldId id="286" r:id="rId22"/>
    <p:sldId id="287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5" roundtripDataSignature="AMtx7mh6Muso0AwO5wGjF1pBEQQZgAuQ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05796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378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8237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586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642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29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4130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830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594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0237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861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3.googleusercontent.com/Ethm9U1QyMOqHsqrXBa1kAiWvbk7Pre0_FiT8GFijCI4NsAolN685U18ywPFBuvZ0TEYwaLw6GjCEPt0xWOo_iqRJxzDAcuOHhoCbdomcIJ_C--15Mg8HtIUOHofYEpl27YbelEC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9722" r="2312" b="4838"/>
          <a:stretch/>
        </p:blipFill>
        <p:spPr bwMode="auto">
          <a:xfrm>
            <a:off x="0" y="322262"/>
            <a:ext cx="12234864" cy="62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 userDrawn="1"/>
        </p:nvSpPr>
        <p:spPr>
          <a:xfrm>
            <a:off x="1364974" y="0"/>
            <a:ext cx="938253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919162" y="1774190"/>
            <a:ext cx="10539413" cy="1845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SzPts val="4000"/>
            </a:pPr>
            <a:r>
              <a:rPr lang="es-MX" sz="3200" dirty="0"/>
              <a:t>ANÁLISIS DE ESTADÍSTICA ESPACIAL: COMPARACIÓN DE UN MODELO ESPACIAL Y NO ESPACIAL EN LA ESTIMACIÓN DEL ÍNDICE DE NECESIDADES BÁSICAS INSATISFECHAS (NBI) POR DISTRITO EN COSTA RICA, AÑO 2011</a:t>
            </a: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4199467"/>
            <a:ext cx="4278489" cy="120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Elaborado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: </a:t>
            </a:r>
            <a:endParaRPr dirty="0"/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María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Elena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Zúñiga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Brenes</a:t>
            </a:r>
            <a:endParaRPr sz="2200" b="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            Alejandro </a:t>
            </a:r>
            <a:r>
              <a:rPr lang="en-US" sz="2200" dirty="0" err="1">
                <a:latin typeface="Calibri"/>
                <a:ea typeface="Calibri"/>
                <a:cs typeface="Calibri"/>
                <a:sym typeface="Calibri"/>
              </a:rPr>
              <a:t>Zúñiga</a:t>
            </a:r>
            <a:r>
              <a:rPr lang="en-US" sz="2200" dirty="0">
                <a:latin typeface="Calibri"/>
                <a:ea typeface="Calibri"/>
                <a:cs typeface="Calibri"/>
                <a:sym typeface="Calibri"/>
              </a:rPr>
              <a:t> Madrigal</a:t>
            </a:r>
            <a:endParaRPr sz="2200" b="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9112" y="213518"/>
            <a:ext cx="20097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0737" y="213518"/>
            <a:ext cx="1914525" cy="5905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6762045" y="5636736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Maestría en Estadística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Curso: SP-1649 Tópicos de Estadística Espacial Aplicada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Profesora: Dra. Marcela Alfaro Córdoba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459BBFF-4107-469B-9D0E-E4BC4C9FD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72"/>
    </mc:Choice>
    <mc:Fallback>
      <p:transition spd="slow" advTm="29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74171"/>
            <a:ext cx="1524000" cy="668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106;p4"/>
          <p:cNvSpPr txBox="1">
            <a:spLocks/>
          </p:cNvSpPr>
          <p:nvPr/>
        </p:nvSpPr>
        <p:spPr>
          <a:xfrm>
            <a:off x="1236656" y="0"/>
            <a:ext cx="9388475" cy="92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None/>
            </a:pPr>
            <a:r>
              <a:rPr lang="es-MX" b="1" dirty="0"/>
              <a:t>Figura 5: Distancias para cada estilo de matriz de vecindades</a:t>
            </a:r>
          </a:p>
          <a:p>
            <a:endParaRPr lang="es-MX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10668000" y="1892968"/>
            <a:ext cx="1524000" cy="496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44" name="Picture 4" descr="https://lh6.googleusercontent.com/JzsWVDNhordWkAOCSSkO9WMMvP0f3q5aFhbOgqyrxt2WJNPqlq7SZsAFBUXTGDryJmLphwRkTz_6eoduWvCB_UleqcvtqWIkIhVAw2DCK9g1JQqqHY9-N3c94xlpPFKtIn5h7Ah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"/>
          <a:stretch/>
        </p:blipFill>
        <p:spPr bwMode="auto">
          <a:xfrm>
            <a:off x="700288" y="1179095"/>
            <a:ext cx="11161132" cy="56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486025" y="883331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W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196632" y="849781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B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9531424" y="867094"/>
            <a:ext cx="1258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IDW W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E45FA2-130A-4314-97EE-3A41840C2B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1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01"/>
    </mc:Choice>
    <mc:Fallback>
      <p:transition spd="slow" advTm="30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4"/>
          <p:cNvSpPr txBox="1">
            <a:spLocks/>
          </p:cNvSpPr>
          <p:nvPr/>
        </p:nvSpPr>
        <p:spPr>
          <a:xfrm>
            <a:off x="1236656" y="188686"/>
            <a:ext cx="10582265" cy="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Tabla 2: Prueba Global de Moran para Regresión Residual (peso: W1)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6" name="Picture 2" descr="https://lh4.googleusercontent.com/si_VfyfnPnJEIm0ZKhiUOwSc9ij_gYELl8FU0YZAR9eqptKJ79l0zQJ7gyGVBFPZTF4s0KzYynoCjGRsy3TbDJbk-Yv-pF9_x3SRMYPHIAB8225xkALFtAdfOd5Fmy_QfX2vpfz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56" y="2358189"/>
            <a:ext cx="9370155" cy="20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72EB7D-FE59-4D7D-97C2-6F714F2C2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6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10"/>
    </mc:Choice>
    <mc:Fallback>
      <p:transition spd="slow" advTm="29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4"/>
          <p:cNvSpPr txBox="1">
            <a:spLocks/>
          </p:cNvSpPr>
          <p:nvPr/>
        </p:nvSpPr>
        <p:spPr>
          <a:xfrm>
            <a:off x="1236656" y="188686"/>
            <a:ext cx="10582265" cy="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Tabla 3: Prueba Multiplicador de </a:t>
            </a:r>
            <a:r>
              <a:rPr lang="es-MX" b="1" dirty="0" err="1"/>
              <a:t>Lagrange</a:t>
            </a:r>
            <a:r>
              <a:rPr lang="es-MX" b="1" dirty="0"/>
              <a:t> para Dependencia Espacial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s-MX" b="1" dirty="0"/>
              <a:t>( peso: IWD Estilo W)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0" name="Picture 2" descr="https://lh4.googleusercontent.com/3aGVjARiqe5wXFOwkYUD0BvsZrXcH3C-cGLXWFQ4T44XdQtUrvdjdqC81lJXDxtD7e4-JtD9E22dtdN71517ZKM0ZNZBIkhkBfTkyg9eeGbfVNWtpPHS2m9XlTAqVvac051rzex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382" y="1973179"/>
            <a:ext cx="9352053" cy="256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4A879D-99FB-4F7E-8C57-2F88E4DC9B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5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5"/>
    </mc:Choice>
    <mc:Fallback>
      <p:transition spd="slow" advTm="2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4"/>
          <p:cNvSpPr txBox="1">
            <a:spLocks/>
          </p:cNvSpPr>
          <p:nvPr/>
        </p:nvSpPr>
        <p:spPr>
          <a:xfrm>
            <a:off x="1236656" y="188686"/>
            <a:ext cx="10582265" cy="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Tabla 4: Modelo del error máxima verosimilitud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14" name="Picture 2" descr="https://lh3.googleusercontent.com/aoKCM0D5lq56JJ_ZvoihR-j_BNhLvEvI0Qpv0GAeG3ms94UyG2EGFDxSVZq285Qe_CiwY5RB3_1B3Wdn2IyxblGpq_JZWTJPyzAi-UERezLYiQetE5IeBF_608RlY-i9tQIWoao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44" y="968449"/>
            <a:ext cx="9286875" cy="561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1F5E15-FEAA-413D-AAA4-0A96AB7E7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29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40"/>
    </mc:Choice>
    <mc:Fallback>
      <p:transition spd="slow" advTm="26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4"/>
          <p:cNvSpPr txBox="1">
            <a:spLocks/>
          </p:cNvSpPr>
          <p:nvPr/>
        </p:nvSpPr>
        <p:spPr>
          <a:xfrm>
            <a:off x="1236656" y="188686"/>
            <a:ext cx="10582265" cy="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Tabla 5: Modelo SAR Auto Regresivos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38" name="Picture 2" descr="https://lh3.googleusercontent.com/GDw40FWexSh-K_39OgrOMNoEcBGwXNN3KyrAc8XGqGwDGo8_gTUSpOyKT4BfXX2M_DhMHtxsUdn-Ug0DyHXIuoxaN083b3S0j7qiSCEOM2nzzYBiYdRyxT0gdRTJPQcKc9UgZHv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382" y="1155032"/>
            <a:ext cx="9419440" cy="538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8E1646-8936-4055-B720-4ED26B8E5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2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27"/>
    </mc:Choice>
    <mc:Fallback>
      <p:transition spd="slow" advTm="27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4"/>
          <p:cNvSpPr txBox="1">
            <a:spLocks/>
          </p:cNvSpPr>
          <p:nvPr/>
        </p:nvSpPr>
        <p:spPr>
          <a:xfrm>
            <a:off x="1236656" y="188686"/>
            <a:ext cx="10582265" cy="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Tabla 6: Modelo Auto SAR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62" name="Picture 2" descr="https://lh4.googleusercontent.com/iTUfAoI5kPs_p4cV-mBy1DFgjs5YtfrYakjneLKxlXPXZpoCBY_DUuD2wo23VCHmbAp0EUpCnGS_R-2n-io2KZjwVAn5fbA37nIrWAgU0bmPPpn_Vbbk4CXDVYCvBI8h142_joz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56" y="1331115"/>
            <a:ext cx="9490165" cy="459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7DD67D-800B-4DBF-9992-BE6E011F1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33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77"/>
    </mc:Choice>
    <mc:Fallback>
      <p:transition spd="slow" advTm="36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4"/>
          <p:cNvSpPr txBox="1">
            <a:spLocks/>
          </p:cNvSpPr>
          <p:nvPr/>
        </p:nvSpPr>
        <p:spPr>
          <a:xfrm>
            <a:off x="1236656" y="188686"/>
            <a:ext cx="10582265" cy="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Tabla 7: Modelo Auto CAR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386" name="Picture 2" descr="https://lh5.googleusercontent.com/0exgqKkcaLvL5ihTediyO-sd6YPnz2mDcjfQo20QXOuPeyGTMFkIfGPfTMY4K4s9DIdiHCeB71bpK0tlExS-iX-idoaaAC-E5aS4ErahkvPMs3XHUsfyi7XPFXsUalIYD8x1pW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56" y="1365659"/>
            <a:ext cx="9466102" cy="448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C67510-C871-4C83-B205-D81F31E2C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8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4"/>
    </mc:Choice>
    <mc:Fallback>
      <p:transition spd="slow" advTm="21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74171"/>
            <a:ext cx="1524000" cy="668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106;p4"/>
          <p:cNvSpPr txBox="1">
            <a:spLocks/>
          </p:cNvSpPr>
          <p:nvPr/>
        </p:nvSpPr>
        <p:spPr>
          <a:xfrm>
            <a:off x="1236656" y="0"/>
            <a:ext cx="10582265" cy="92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Figura 6: Gráfico de los residuos de los diferentes modelos realizados para cada distrito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410" name="Picture 2" descr="https://lh3.googleusercontent.com/hhyJG-TB3MWaWt2bUv2gZUnwPxx1RGMa29eONqZMoVwC-Re2kx1pPJzZC2zB21f5VrF_mWBqRTHQ0rjcve-AWLBdC6g3nIflBvd2yxV2-0uzxGNH4TdphgAScX2Frof6sVjS8qQ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77" y="920576"/>
            <a:ext cx="8960776" cy="567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0554953" y="1734189"/>
            <a:ext cx="1524000" cy="494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8BE17A6-501F-4825-8776-57DA996100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86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85"/>
    </mc:Choice>
    <mc:Fallback>
      <p:transition spd="slow" advTm="26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74171"/>
            <a:ext cx="1524000" cy="668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106;p4"/>
          <p:cNvSpPr txBox="1">
            <a:spLocks/>
          </p:cNvSpPr>
          <p:nvPr/>
        </p:nvSpPr>
        <p:spPr>
          <a:xfrm>
            <a:off x="1236656" y="0"/>
            <a:ext cx="10582265" cy="92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Figura 7: Gráficos </a:t>
            </a:r>
            <a:r>
              <a:rPr lang="es-MX" b="1" dirty="0" err="1"/>
              <a:t>cuantil-cuantil</a:t>
            </a:r>
            <a:r>
              <a:rPr lang="es-MX" b="1" dirty="0"/>
              <a:t> de residuos de los diferentes modelos.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10554953" y="1734189"/>
            <a:ext cx="1524000" cy="494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9458" name="Picture 2" descr="https://lh3.googleusercontent.com/v0TnEXVB5aeDFF5A-OE7Z-FZWWKpcq4g9yLtTKozdYa26-8WtL0SKujUqRh6_ouP6tQwrfgB7glNMy0TNwD0hGbj3rI6g4tqmpL7eQf0fOA9rJsEncy89RmmuLgkHgaWZPlrlH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05" y="1016984"/>
            <a:ext cx="10872216" cy="566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BF0B38F-E727-413A-88C1-E12635EE3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5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56"/>
    </mc:Choice>
    <mc:Fallback>
      <p:transition spd="slow" advTm="22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4"/>
          <p:cNvSpPr txBox="1">
            <a:spLocks/>
          </p:cNvSpPr>
          <p:nvPr/>
        </p:nvSpPr>
        <p:spPr>
          <a:xfrm>
            <a:off x="1236656" y="188686"/>
            <a:ext cx="10582265" cy="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Tabla 8: Criterio de información de </a:t>
            </a:r>
            <a:r>
              <a:rPr lang="es-MX" b="1" dirty="0" err="1"/>
              <a:t>Akaike</a:t>
            </a:r>
            <a:r>
              <a:rPr lang="es-MX" b="1" dirty="0"/>
              <a:t> (AIC)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482" name="Picture 2" descr="https://lh3.googleusercontent.com/FTIGc48WuJfQIuILz1eQ84Ga7ajXsjppoKTrrYdTsTQPirmFtXQDHnOUbAMtX4vdfP0YG7w2C-yObBpC2GNWMAtSvSLW-k7HmJ0dPRV_yWw81LJPv-rtJ-oaZ4qN--njwueu2S7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35" y="2310064"/>
            <a:ext cx="6049134" cy="226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57C75E-F15A-4EAC-AAF2-F365E515F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8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60"/>
    </mc:Choice>
    <mc:Fallback>
      <p:transition spd="slow" advTm="45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 idx="4294967295"/>
          </p:nvPr>
        </p:nvSpPr>
        <p:spPr>
          <a:xfrm>
            <a:off x="1313090" y="164969"/>
            <a:ext cx="9953626" cy="49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3000" b="1" dirty="0" err="1"/>
              <a:t>Introducción</a:t>
            </a:r>
            <a:endParaRPr dirty="0"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4294967295"/>
          </p:nvPr>
        </p:nvSpPr>
        <p:spPr>
          <a:xfrm>
            <a:off x="1338256" y="1571513"/>
            <a:ext cx="9329739" cy="456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buSzPts val="2800"/>
              <a:buNone/>
            </a:pPr>
            <a:r>
              <a:rPr lang="es-MX" sz="2600" dirty="0"/>
              <a:t>En este trabajo se realiza un análisis estadístico espacial, tomando como base de datos de distritos a nivel nacional y la distribución del índice de necesidades básicas insatisfechas (NBI). Estos registros los recolectó el Instituto Nacional de Estadística y Censos (INEC) en el 2011.</a:t>
            </a:r>
          </a:p>
          <a:p>
            <a:pPr marL="0" lvl="0" indent="0" algn="just">
              <a:spcBef>
                <a:spcPts val="0"/>
              </a:spcBef>
              <a:buSzPts val="2800"/>
              <a:buNone/>
            </a:pPr>
            <a:endParaRPr lang="es-MX" sz="2600" dirty="0"/>
          </a:p>
          <a:p>
            <a:pPr marL="0" lvl="0" indent="0" algn="just">
              <a:spcBef>
                <a:spcPts val="0"/>
              </a:spcBef>
              <a:buSzPts val="2800"/>
              <a:buNone/>
            </a:pPr>
            <a:r>
              <a:rPr lang="es-MX" sz="2600" dirty="0"/>
              <a:t>La intención del trabajo es explorar y realizar la estimación planteando las siguiente pregunta de interés:</a:t>
            </a:r>
          </a:p>
          <a:p>
            <a:pPr marL="342900" algn="just">
              <a:spcBef>
                <a:spcPts val="0"/>
              </a:spcBef>
              <a:buSzPts val="2800"/>
            </a:pPr>
            <a:r>
              <a:rPr lang="es-MX" sz="2600" dirty="0"/>
              <a:t>¿Existen conglomerados que se puedan localizar geográficamente por distritos para el NBI? </a:t>
            </a:r>
          </a:p>
          <a:p>
            <a:pPr marL="342900" algn="just">
              <a:spcBef>
                <a:spcPts val="0"/>
              </a:spcBef>
              <a:buSzPts val="2800"/>
            </a:pPr>
            <a:r>
              <a:rPr lang="es-MX" sz="2600" dirty="0"/>
              <a:t>¿Al modelar el NBI, existe algún aporte adicional de un modelo espacial en comparación a uno no espacial?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D96F5F-ED00-4146-93F1-2B23C55758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40"/>
    </mc:Choice>
    <mc:Fallback>
      <p:transition spd="slow" advTm="39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4"/>
          <p:cNvSpPr txBox="1">
            <a:spLocks/>
          </p:cNvSpPr>
          <p:nvPr/>
        </p:nvSpPr>
        <p:spPr>
          <a:xfrm>
            <a:off x="1236656" y="188686"/>
            <a:ext cx="10582265" cy="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Conclusión y Recomendaciones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314193" y="1354533"/>
            <a:ext cx="9514228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Ignorar la estructura espacial de los datos implica que las estimaciones de modelos de regresión sin estructura espacial pueden ser sesgadas.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Para el NBI se puede apreciar que los modelos con estructura espacial y el modelos sin esta, estiman coeficientes de regresión bastante similares.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Analizar y considerar las limitaciones del test de Moran, pues puede arrojar información confusa.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15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2A409B-4788-48C7-BB97-39CC0847F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94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94"/>
    </mc:Choice>
    <mc:Fallback>
      <p:transition spd="slow" advTm="6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4"/>
          <p:cNvSpPr txBox="1">
            <a:spLocks/>
          </p:cNvSpPr>
          <p:nvPr/>
        </p:nvSpPr>
        <p:spPr>
          <a:xfrm>
            <a:off x="1236656" y="188686"/>
            <a:ext cx="10582265" cy="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Conclusión y Recomendaciones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338256" y="1545503"/>
            <a:ext cx="92868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Se debe tomar en cuenta que la definición del tipo de vecindades, así como el estilo de sus matrices influye directamente en los resultados obtenidos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/>
              <a:t>El modelo CAR </a:t>
            </a:r>
            <a:r>
              <a:rPr lang="es-MX" sz="2800" dirty="0" err="1"/>
              <a:t>autoregresivo</a:t>
            </a:r>
            <a:r>
              <a:rPr lang="es-MX" sz="2800" dirty="0"/>
              <a:t> es el que presenta el mejor ajuste de los datos, y que pese a que los coeficientes de regresión son bastante similares a los obtenidos por el modelo no espacial.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D08BB91-E791-4A8C-B269-229F0349C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94"/>
    </mc:Choice>
    <mc:Fallback>
      <p:transition spd="slow" advTm="50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oogleusercontent.com/Ethm9U1QyMOqHsqrXBa1kAiWvbk7Pre0_FiT8GFijCI4NsAolN685U18ywPFBuvZ0TEYwaLw6GjCEPt0xWOo_iqRJxzDAcuOHhoCbdomcIJ_C--15Mg8HtIUOHofYEpl27YbelE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9722" r="2312" b="4838"/>
          <a:stretch/>
        </p:blipFill>
        <p:spPr bwMode="auto">
          <a:xfrm>
            <a:off x="0" y="394452"/>
            <a:ext cx="12234864" cy="620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CuadroTexto 6"/>
          <p:cNvSpPr txBox="1"/>
          <p:nvPr/>
        </p:nvSpPr>
        <p:spPr>
          <a:xfrm>
            <a:off x="2652337" y="2579186"/>
            <a:ext cx="69301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Muchas Gracias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5BF6873-EE60-4C08-98A6-3D372F49F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0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7"/>
    </mc:Choice>
    <mc:Fallback>
      <p:transition spd="slow" advTm="9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 idx="4294967295"/>
          </p:nvPr>
        </p:nvSpPr>
        <p:spPr>
          <a:xfrm>
            <a:off x="1371600" y="-314886"/>
            <a:ext cx="286351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2700" b="1" dirty="0" err="1"/>
              <a:t>Metodología</a:t>
            </a:r>
            <a:endParaRPr sz="2700" b="1" dirty="0"/>
          </a:p>
        </p:txBody>
      </p:sp>
      <p:sp>
        <p:nvSpPr>
          <p:cNvPr id="106" name="Google Shape;106;p4"/>
          <p:cNvSpPr txBox="1">
            <a:spLocks noGrp="1"/>
          </p:cNvSpPr>
          <p:nvPr>
            <p:ph type="body" idx="4294967295"/>
          </p:nvPr>
        </p:nvSpPr>
        <p:spPr>
          <a:xfrm>
            <a:off x="1371600" y="806623"/>
            <a:ext cx="9386888" cy="593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-MX" b="1" dirty="0"/>
              <a:t>Modelo de regresión lineal Gaussiano</a:t>
            </a:r>
          </a:p>
          <a:p>
            <a:pPr marL="0" lvl="0" indent="0">
              <a:spcBef>
                <a:spcPts val="0"/>
              </a:spcBef>
              <a:buNone/>
            </a:pPr>
            <a:endParaRPr lang="es-MX" b="1" dirty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b="1" dirty="0" err="1"/>
              <a:t>Modelo</a:t>
            </a:r>
            <a:r>
              <a:rPr lang="en-US" b="1" dirty="0"/>
              <a:t> de Error </a:t>
            </a:r>
            <a:r>
              <a:rPr lang="en-US" b="1" dirty="0" err="1"/>
              <a:t>Espacial</a:t>
            </a:r>
            <a:r>
              <a:rPr lang="en-US" b="1" dirty="0"/>
              <a:t> (SEM)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b="1" dirty="0"/>
          </a:p>
          <a:p>
            <a:pPr marL="0" lvl="0" indent="0">
              <a:spcBef>
                <a:spcPts val="0"/>
              </a:spcBef>
              <a:buNone/>
            </a:pPr>
            <a:endParaRPr lang="es-MX" b="1" dirty="0"/>
          </a:p>
          <a:p>
            <a:pPr marL="0" lvl="0" indent="0">
              <a:spcBef>
                <a:spcPts val="0"/>
              </a:spcBef>
              <a:buNone/>
            </a:pPr>
            <a:endParaRPr lang="es-MX" b="1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/>
              <a:t>Modelo</a:t>
            </a:r>
            <a:r>
              <a:rPr lang="en-US" b="1" dirty="0"/>
              <a:t> SAR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err="1"/>
              <a:t>Modelo</a:t>
            </a:r>
            <a:r>
              <a:rPr lang="en-US" b="1" dirty="0"/>
              <a:t> CAR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lvl="0" indent="0">
              <a:spcBef>
                <a:spcPts val="0"/>
              </a:spcBef>
              <a:buNone/>
            </a:pPr>
            <a:endParaRPr b="1" dirty="0"/>
          </a:p>
        </p:txBody>
      </p:sp>
      <p:sp>
        <p:nvSpPr>
          <p:cNvPr id="2" name="Rectángulo 1"/>
          <p:cNvSpPr/>
          <p:nvPr/>
        </p:nvSpPr>
        <p:spPr>
          <a:xfrm>
            <a:off x="2469403" y="1280057"/>
            <a:ext cx="2705304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y-GB" sz="3500" dirty="0">
                <a:latin typeface="Calibri" panose="020F0502020204030204" pitchFamily="34" charset="0"/>
              </a:rPr>
              <a:t>ŷ=𝜇+𝛽x +e</a:t>
            </a:r>
            <a:endParaRPr lang="es-MX" sz="35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802" y="2654797"/>
            <a:ext cx="7603958" cy="747580"/>
          </a:xfrm>
          <a:prstGeom prst="rect">
            <a:avLst/>
          </a:prstGeom>
        </p:spPr>
      </p:pic>
      <p:pic>
        <p:nvPicPr>
          <p:cNvPr id="2050" name="Picture 2" descr="https://lh5.googleusercontent.com/Z-jkf3CMLdG5e42S-NTzDQl0n5DqIJad95UaeBUh4B4h1s-7DAD91cqqDOrDBEdDBwaQYqETzBHGFUOnAM4rV_p7qMFC66JZ3dA6WuWiEs4Hx746piuSWak_10SVEi4uiHpfnXH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334" y="3874693"/>
            <a:ext cx="6497053" cy="144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4.googleusercontent.com/iZtjZ9kAJHgErBqyCOaZAn8-K-rACu8x9HMml1QP4dUIfGtr5EBZWKhTl3YbooENRpDfkxg9MLn5V83KDCh1uE7iAMIBa-7yUuO8FiNwzOwA6wn-4tI2m2SlKwyxljHxh1mAQkl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055" y="5325293"/>
            <a:ext cx="7303139" cy="138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/>
          <p:cNvCxnSpPr/>
          <p:nvPr/>
        </p:nvCxnSpPr>
        <p:spPr>
          <a:xfrm>
            <a:off x="1371600" y="1910999"/>
            <a:ext cx="92868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366832" y="3449279"/>
            <a:ext cx="92868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409696" y="5292382"/>
            <a:ext cx="92868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338256" y="780009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082A33-0C10-4DC1-A366-42BE56F0D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04"/>
    </mc:Choice>
    <mc:Fallback>
      <p:transition spd="slow" advTm="28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 idx="4294967295"/>
          </p:nvPr>
        </p:nvSpPr>
        <p:spPr>
          <a:xfrm>
            <a:off x="1371600" y="8467"/>
            <a:ext cx="4535714" cy="82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2700" b="1" dirty="0" err="1"/>
              <a:t>Población</a:t>
            </a:r>
            <a:r>
              <a:rPr lang="en-US" sz="2700" b="1" dirty="0"/>
              <a:t> de </a:t>
            </a:r>
            <a:r>
              <a:rPr lang="en-US" sz="2700" b="1" dirty="0" err="1"/>
              <a:t>Estudio</a:t>
            </a:r>
            <a:endParaRPr sz="2700" b="1" dirty="0"/>
          </a:p>
        </p:txBody>
      </p:sp>
      <p:sp>
        <p:nvSpPr>
          <p:cNvPr id="106" name="Google Shape;106;p4"/>
          <p:cNvSpPr txBox="1">
            <a:spLocks noGrp="1"/>
          </p:cNvSpPr>
          <p:nvPr>
            <p:ph type="body" idx="4294967295"/>
          </p:nvPr>
        </p:nvSpPr>
        <p:spPr>
          <a:xfrm>
            <a:off x="1371600" y="1706509"/>
            <a:ext cx="9386888" cy="337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MX" dirty="0"/>
              <a:t>Se estudian 472 distritos de Costa Rica. Para cada uno se analiza el índice de necesidades básicas insatisfechas; las cuales fueron estimadas por el Censo del año 2011 por parte del Instituto Nacional de Estadística y Censos. Es importante destacar que para este estudio se excluye la Isla del Coco; con ello. tanto las estimaciones del NBI, así como de las variables del modelo, y los </a:t>
            </a:r>
            <a:r>
              <a:rPr lang="es-MX" dirty="0" err="1"/>
              <a:t>shapes</a:t>
            </a:r>
            <a:r>
              <a:rPr lang="es-MX" dirty="0"/>
              <a:t> son facilitados por el INEC, y corresponde a los datos y capas del año 2011.</a:t>
            </a:r>
          </a:p>
          <a:p>
            <a:pPr marL="0" indent="0">
              <a:spcBef>
                <a:spcPts val="0"/>
              </a:spcBef>
              <a:buNone/>
            </a:pPr>
            <a:endParaRPr lang="en-US" b="1" dirty="0"/>
          </a:p>
          <a:p>
            <a:pPr marL="0" lvl="0" indent="0">
              <a:spcBef>
                <a:spcPts val="0"/>
              </a:spcBef>
              <a:buNone/>
            </a:pPr>
            <a:endParaRPr b="1" dirty="0"/>
          </a:p>
        </p:txBody>
      </p:sp>
      <p:cxnSp>
        <p:nvCxnSpPr>
          <p:cNvPr id="14" name="Conector recto 13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13D407-5D18-48DE-9823-BE7516D4C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40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73"/>
    </mc:Choice>
    <mc:Fallback>
      <p:transition spd="slow" advTm="37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 idx="4294967295"/>
          </p:nvPr>
        </p:nvSpPr>
        <p:spPr>
          <a:xfrm>
            <a:off x="1371599" y="8467"/>
            <a:ext cx="9253531" cy="82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US" sz="2700" b="1" dirty="0" err="1"/>
              <a:t>Indice</a:t>
            </a:r>
            <a:r>
              <a:rPr lang="en-US" sz="2700" b="1" dirty="0"/>
              <a:t> de </a:t>
            </a:r>
            <a:r>
              <a:rPr lang="en-US" sz="2700" b="1" dirty="0" err="1"/>
              <a:t>Necesidades</a:t>
            </a:r>
            <a:r>
              <a:rPr lang="en-US" sz="2700" b="1" dirty="0"/>
              <a:t> </a:t>
            </a:r>
            <a:r>
              <a:rPr lang="en-US" sz="2700" b="1" dirty="0" err="1"/>
              <a:t>Básicas</a:t>
            </a:r>
            <a:r>
              <a:rPr lang="en-US" sz="2700" b="1" dirty="0"/>
              <a:t> </a:t>
            </a:r>
            <a:r>
              <a:rPr lang="en-US" sz="2700" b="1" dirty="0" err="1"/>
              <a:t>Insatisfechas</a:t>
            </a:r>
            <a:r>
              <a:rPr lang="en-US" sz="2700" b="1" dirty="0"/>
              <a:t> (V. </a:t>
            </a:r>
            <a:r>
              <a:rPr lang="en-US" sz="2700" b="1" dirty="0" err="1"/>
              <a:t>Dependiente</a:t>
            </a:r>
            <a:r>
              <a:rPr lang="en-US" sz="2700" b="1" dirty="0"/>
              <a:t>)</a:t>
            </a:r>
            <a:endParaRPr sz="2700" b="1" dirty="0"/>
          </a:p>
        </p:txBody>
      </p:sp>
      <p:cxnSp>
        <p:nvCxnSpPr>
          <p:cNvPr id="14" name="Conector recto 13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lh3.googleusercontent.com/-mH0LI-swI56wN5f3EMR9kN-T0rXO6_OVJsE7TypE9L_jrUZFbW3XjgWPYAqAO1qlf9cPo8JubCw-3W-JuSAPsYAjOw2avharBcMeXXt213up4rtWaz0FCjQTe93VJeDY8LWkSW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85" y="1028684"/>
            <a:ext cx="9260346" cy="350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5;p4"/>
          <p:cNvSpPr txBox="1">
            <a:spLocks/>
          </p:cNvSpPr>
          <p:nvPr/>
        </p:nvSpPr>
        <p:spPr>
          <a:xfrm>
            <a:off x="1338256" y="4535455"/>
            <a:ext cx="9253531" cy="82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s-MX" sz="2700" b="1" dirty="0"/>
              <a:t>V. Independientes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1304913" y="5394082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1371599" y="5529263"/>
            <a:ext cx="911542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500" dirty="0"/>
              <a:t>Relación del sector primario con el </a:t>
            </a:r>
            <a:r>
              <a:rPr lang="es-MX" sz="2500" dirty="0" err="1"/>
              <a:t>terceario</a:t>
            </a:r>
            <a:endParaRPr lang="es-MX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500" dirty="0"/>
              <a:t>Indicador del seguro social de la persona jefa del hogar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500" dirty="0"/>
              <a:t>Relación de dependencia demográfica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E2CE93-AFFC-42D2-89C4-CB0571DC35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5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21"/>
    </mc:Choice>
    <mc:Fallback>
      <p:transition spd="slow" advTm="100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74171"/>
            <a:ext cx="1524000" cy="668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106;p4"/>
          <p:cNvSpPr txBox="1">
            <a:spLocks/>
          </p:cNvSpPr>
          <p:nvPr/>
        </p:nvSpPr>
        <p:spPr>
          <a:xfrm>
            <a:off x="1236656" y="0"/>
            <a:ext cx="10582265" cy="92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Font typeface="Arial"/>
              <a:buNone/>
            </a:pPr>
            <a:r>
              <a:rPr lang="es-MX" b="1" dirty="0"/>
              <a:t>Figura 2. Índice de necesidades básicas insatisfechas por distrito, Costa Rica, 2011. </a:t>
            </a:r>
          </a:p>
        </p:txBody>
      </p:sp>
      <p:cxnSp>
        <p:nvCxnSpPr>
          <p:cNvPr id="9" name="Conector recto 8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https://lh3.googleusercontent.com/WUIh1Pw30RMgesYfWd3DPCdbZLeXjWQC9Yl-qOBCu-YveMEmfXwN1MeHPmExGW3N-HdQt4q9SNkES8__0Zib7p1Z3kwsf9K-LT-JJB0YQhdGiQ8B3yr2jMve2EGS2EQX0eMa9XZsKFMi_sRZf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27" y="943439"/>
            <a:ext cx="11359389" cy="586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7CB7C32-F99B-4F40-AC8B-E96F7737E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2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73"/>
    </mc:Choice>
    <mc:Fallback>
      <p:transition spd="slow" advTm="4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4"/>
          <p:cNvSpPr txBox="1">
            <a:spLocks/>
          </p:cNvSpPr>
          <p:nvPr/>
        </p:nvSpPr>
        <p:spPr>
          <a:xfrm>
            <a:off x="1236656" y="188686"/>
            <a:ext cx="10582265" cy="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Tabla 1: Modelo de regresión lineal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70" name="Picture 2" descr="https://lh5.googleusercontent.com/CmTGbHZJxiBvixO0elkP5nWP0eVFNPao33v1raZoZU7SJ-_GqOTow473N2UT1jAEF5xSbqfAJ5OtiROwhXrUhzARWaarfy8LOTsiv5jlEJ2uaG_M87r8tQ-LJzNiIz_6oVDv4V8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53" y="1277258"/>
            <a:ext cx="8970820" cy="430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BFF7DD-7709-409A-B093-08CE695E5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78"/>
    </mc:Choice>
    <mc:Fallback>
      <p:transition spd="slow" advTm="43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;p4"/>
          <p:cNvSpPr txBox="1">
            <a:spLocks/>
          </p:cNvSpPr>
          <p:nvPr/>
        </p:nvSpPr>
        <p:spPr>
          <a:xfrm>
            <a:off x="1236656" y="188686"/>
            <a:ext cx="10582265" cy="731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s-MX" b="1" dirty="0"/>
              <a:t>Figura 3: Histograma de residuos del modelo lineal no espacial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https://lh5.googleusercontent.com/r7NtpMRzdTvJTQZoS8Qm1n3SZNgwf94LrfJV6Ofnz-7-sv2cayVAuqfRwa4NgzniwOfX0ORxS17bFPS0PbCGnmsfoGQajC-0UL5jiYrbohXhQMpL1J7p_W2mWvKh2kKEUOAFAXy7q3J6B8mi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3"/>
          <a:stretch/>
        </p:blipFill>
        <p:spPr bwMode="auto">
          <a:xfrm>
            <a:off x="1356971" y="1600196"/>
            <a:ext cx="9388475" cy="457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F4D91B-792B-4743-A22E-5AFCF23CF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21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10"/>
    </mc:Choice>
    <mc:Fallback>
      <p:transition spd="slow" advTm="38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174171"/>
            <a:ext cx="1524000" cy="6683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Google Shape;106;p4"/>
          <p:cNvSpPr txBox="1">
            <a:spLocks/>
          </p:cNvSpPr>
          <p:nvPr/>
        </p:nvSpPr>
        <p:spPr>
          <a:xfrm>
            <a:off x="1236656" y="0"/>
            <a:ext cx="10582265" cy="920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0800" indent="0">
              <a:buNone/>
            </a:pPr>
            <a:r>
              <a:rPr lang="es-MX" b="1" dirty="0"/>
              <a:t>Figura 4: Agrupamiento de distritos vecinos bajo el criterio de la reina y de la torre</a:t>
            </a:r>
            <a:endParaRPr lang="es-MX" dirty="0"/>
          </a:p>
          <a:p>
            <a:endParaRPr lang="es-MX" b="1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1338256" y="867094"/>
            <a:ext cx="928687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10668000" y="1892968"/>
            <a:ext cx="1524000" cy="4965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218" name="Picture 2" descr="https://lh3.googleusercontent.com/Ethm9U1QyMOqHsqrXBa1kAiWvbk7Pre0_FiT8GFijCI4NsAolN685U18ywPFBuvZ0TEYwaLw6GjCEPt0xWOo_iqRJxzDAcuOHhoCbdomcIJ_C--15Mg8HtIUOHofYEpl27YbelE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63" y="1106336"/>
            <a:ext cx="10656816" cy="551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5980EF3-FD6C-4D37-A4D7-6D4F10618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6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51"/>
    </mc:Choice>
    <mc:Fallback>
      <p:transition spd="slow" advTm="32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615</Words>
  <Application>Microsoft Office PowerPoint</Application>
  <PresentationFormat>Panorámica</PresentationFormat>
  <Paragraphs>64</Paragraphs>
  <Slides>22</Slides>
  <Notes>10</Notes>
  <HiddenSlides>0</HiddenSlides>
  <MMClips>22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Calibri</vt:lpstr>
      <vt:lpstr>Tema de Office</vt:lpstr>
      <vt:lpstr>ANÁLISIS DE ESTADÍSTICA ESPACIAL: COMPARACIÓN DE UN MODELO ESPACIAL Y NO ESPACIAL EN LA ESTIMACIÓN DEL ÍNDICE DE NECESIDADES BÁSICAS INSATISFECHAS (NBI) POR DISTRITO EN COSTA RICA, AÑO 2011</vt:lpstr>
      <vt:lpstr>Introducción</vt:lpstr>
      <vt:lpstr>Metodología</vt:lpstr>
      <vt:lpstr>Población de Estudio</vt:lpstr>
      <vt:lpstr>Indice de Necesidades Básicas Insatisfechas (V. Dependiente)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UN PROCESO PUNTUAL ESPACIAL, EN LOS DISTRITOS DE JUAN VIÑAS, ORIENTAL Y ESCAZÚ</dc:title>
  <dc:creator>Maria Elena Zuñiga Brenes</dc:creator>
  <cp:lastModifiedBy>Azmzz</cp:lastModifiedBy>
  <cp:revision>17</cp:revision>
  <dcterms:created xsi:type="dcterms:W3CDTF">2019-10-10T16:17:32Z</dcterms:created>
  <dcterms:modified xsi:type="dcterms:W3CDTF">2019-12-13T00:10:53Z</dcterms:modified>
</cp:coreProperties>
</file>